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3" r:id="rId3"/>
    <p:sldId id="266" r:id="rId4"/>
    <p:sldId id="257" r:id="rId5"/>
    <p:sldId id="258" r:id="rId6"/>
    <p:sldId id="259" r:id="rId7"/>
    <p:sldId id="260" r:id="rId8"/>
    <p:sldId id="268" r:id="rId9"/>
    <p:sldId id="261" r:id="rId10"/>
    <p:sldId id="264" r:id="rId11"/>
    <p:sldId id="262" r:id="rId12"/>
    <p:sldId id="267" r:id="rId13"/>
    <p:sldId id="265" r:id="rId14"/>
  </p:sldIdLst>
  <p:sldSz cx="18288000" cy="10287000"/>
  <p:notesSz cx="6858000" cy="9144000"/>
  <p:embeddedFontLst>
    <p:embeddedFont>
      <p:font typeface="Bebas Neue Cyrillic" panose="020B0604020202020204" charset="0"/>
      <p:regular r:id="rId15"/>
    </p:embeddedFont>
    <p:embeddedFont>
      <p:font typeface="Open Sans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82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924">
                <a:alpha val="100000"/>
              </a:srgbClr>
            </a:gs>
            <a:gs pos="100000">
              <a:srgbClr val="05041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7887442" y="2058006"/>
            <a:ext cx="2513117" cy="2550211"/>
          </a:xfrm>
          <a:custGeom>
            <a:avLst/>
            <a:gdLst/>
            <a:ahLst/>
            <a:cxnLst/>
            <a:rect l="l" t="t" r="r" b="b"/>
            <a:pathLst>
              <a:path w="2513117" h="2550211">
                <a:moveTo>
                  <a:pt x="0" y="0"/>
                </a:moveTo>
                <a:lnTo>
                  <a:pt x="2513116" y="0"/>
                </a:lnTo>
                <a:lnTo>
                  <a:pt x="2513116" y="2550210"/>
                </a:lnTo>
                <a:lnTo>
                  <a:pt x="0" y="2550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779686" y="2704313"/>
            <a:ext cx="728628" cy="987058"/>
          </a:xfrm>
          <a:custGeom>
            <a:avLst/>
            <a:gdLst/>
            <a:ahLst/>
            <a:cxnLst/>
            <a:rect l="l" t="t" r="r" b="b"/>
            <a:pathLst>
              <a:path w="728628" h="987058">
                <a:moveTo>
                  <a:pt x="0" y="0"/>
                </a:moveTo>
                <a:lnTo>
                  <a:pt x="728628" y="0"/>
                </a:lnTo>
                <a:lnTo>
                  <a:pt x="728628" y="987057"/>
                </a:lnTo>
                <a:lnTo>
                  <a:pt x="0" y="9870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7857396" y="8851031"/>
            <a:ext cx="263689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579485" y="4356043"/>
            <a:ext cx="13129030" cy="2788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96"/>
              </a:lnSpc>
              <a:spcBef>
                <a:spcPct val="0"/>
              </a:spcBef>
            </a:pPr>
            <a:r>
              <a:rPr lang="en-US" sz="13000" dirty="0">
                <a:solidFill>
                  <a:srgbClr val="63F1F9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Password Generator</a:t>
            </a:r>
          </a:p>
        </p:txBody>
      </p:sp>
      <p:sp>
        <p:nvSpPr>
          <p:cNvPr id="21" name="Freeform 21"/>
          <p:cNvSpPr/>
          <p:nvPr/>
        </p:nvSpPr>
        <p:spPr>
          <a:xfrm>
            <a:off x="552392" y="453924"/>
            <a:ext cx="358281" cy="363569"/>
          </a:xfrm>
          <a:custGeom>
            <a:avLst/>
            <a:gdLst/>
            <a:ahLst/>
            <a:cxnLst/>
            <a:rect l="l" t="t" r="r" b="b"/>
            <a:pathLst>
              <a:path w="358281" h="363569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679594" y="546065"/>
            <a:ext cx="103876" cy="140719"/>
          </a:xfrm>
          <a:custGeom>
            <a:avLst/>
            <a:gdLst/>
            <a:ahLst/>
            <a:cxnLst/>
            <a:rect l="l" t="t" r="r" b="b"/>
            <a:pathLst>
              <a:path w="103876" h="140719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924">
                <a:alpha val="100000"/>
              </a:srgbClr>
            </a:gs>
            <a:gs pos="100000">
              <a:srgbClr val="05041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7857396" y="8851031"/>
            <a:ext cx="263689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10</a:t>
            </a:r>
          </a:p>
        </p:txBody>
      </p:sp>
      <p:sp>
        <p:nvSpPr>
          <p:cNvPr id="17" name="Freeform 17"/>
          <p:cNvSpPr/>
          <p:nvPr/>
        </p:nvSpPr>
        <p:spPr>
          <a:xfrm>
            <a:off x="552392" y="453924"/>
            <a:ext cx="358281" cy="363569"/>
          </a:xfrm>
          <a:custGeom>
            <a:avLst/>
            <a:gdLst/>
            <a:ahLst/>
            <a:cxnLst/>
            <a:rect l="l" t="t" r="r" b="b"/>
            <a:pathLst>
              <a:path w="358281" h="363569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79594" y="546065"/>
            <a:ext cx="103876" cy="140719"/>
          </a:xfrm>
          <a:custGeom>
            <a:avLst/>
            <a:gdLst/>
            <a:ahLst/>
            <a:cxnLst/>
            <a:rect l="l" t="t" r="r" b="b"/>
            <a:pathLst>
              <a:path w="103876" h="140719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 rot="-2700000">
            <a:off x="4142033" y="1878179"/>
            <a:ext cx="4658241" cy="4003176"/>
            <a:chOff x="0" y="0"/>
            <a:chExt cx="812800" cy="6985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2700000">
            <a:off x="-1691784" y="3435906"/>
            <a:ext cx="11023498" cy="6103235"/>
            <a:chOff x="0" y="0"/>
            <a:chExt cx="1261612" cy="6985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61612" cy="698500"/>
            </a:xfrm>
            <a:custGeom>
              <a:avLst/>
              <a:gdLst/>
              <a:ahLst/>
              <a:cxnLst/>
              <a:rect l="l" t="t" r="r" b="b"/>
              <a:pathLst>
                <a:path w="1261612" h="698500">
                  <a:moveTo>
                    <a:pt x="1261612" y="349250"/>
                  </a:moveTo>
                  <a:lnTo>
                    <a:pt x="1058412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058412" y="0"/>
                  </a:lnTo>
                  <a:lnTo>
                    <a:pt x="1261612" y="349250"/>
                  </a:lnTo>
                  <a:close/>
                </a:path>
              </a:pathLst>
            </a:custGeom>
            <a:blipFill>
              <a:blip r:embed="rId6"/>
              <a:stretch>
                <a:fillRect t="-4185" b="-4185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10915358" y="1677841"/>
            <a:ext cx="4569056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14"/>
              </a:lnSpc>
            </a:pPr>
            <a:r>
              <a:rPr lang="en-US" sz="6499" dirty="0">
                <a:solidFill>
                  <a:srgbClr val="63F1F9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Security Consideration:</a:t>
            </a:r>
          </a:p>
        </p:txBody>
      </p:sp>
      <p:sp>
        <p:nvSpPr>
          <p:cNvPr id="33" name="TextBox 28">
            <a:extLst>
              <a:ext uri="{FF2B5EF4-FFF2-40B4-BE49-F238E27FC236}">
                <a16:creationId xmlns:a16="http://schemas.microsoft.com/office/drawing/2014/main" id="{F53024BC-FCB5-AB4D-B6A7-C4DC86DE3764}"/>
              </a:ext>
            </a:extLst>
          </p:cNvPr>
          <p:cNvSpPr txBox="1"/>
          <p:nvPr/>
        </p:nvSpPr>
        <p:spPr>
          <a:xfrm>
            <a:off x="9904997" y="4813608"/>
            <a:ext cx="11710281" cy="33304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4000" b="1" dirty="0">
                <a:solidFill>
                  <a:schemeClr val="bg1"/>
                </a:solidFill>
              </a:rPr>
              <a:t>Ensuring Security: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6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Randomness and entropy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 Avoiding predictable patterns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924">
                <a:alpha val="100000"/>
              </a:srgbClr>
            </a:gs>
            <a:gs pos="100000">
              <a:srgbClr val="05041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7857396" y="8851031"/>
            <a:ext cx="263689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11</a:t>
            </a:r>
          </a:p>
        </p:txBody>
      </p:sp>
      <p:sp>
        <p:nvSpPr>
          <p:cNvPr id="17" name="Freeform 17"/>
          <p:cNvSpPr/>
          <p:nvPr/>
        </p:nvSpPr>
        <p:spPr>
          <a:xfrm>
            <a:off x="552392" y="453924"/>
            <a:ext cx="358281" cy="363569"/>
          </a:xfrm>
          <a:custGeom>
            <a:avLst/>
            <a:gdLst/>
            <a:ahLst/>
            <a:cxnLst/>
            <a:rect l="l" t="t" r="r" b="b"/>
            <a:pathLst>
              <a:path w="358281" h="363569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79594" y="546065"/>
            <a:ext cx="103876" cy="140719"/>
          </a:xfrm>
          <a:custGeom>
            <a:avLst/>
            <a:gdLst/>
            <a:ahLst/>
            <a:cxnLst/>
            <a:rect l="l" t="t" r="r" b="b"/>
            <a:pathLst>
              <a:path w="103876" h="140719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5" name="Group 35"/>
          <p:cNvGrpSpPr/>
          <p:nvPr/>
        </p:nvGrpSpPr>
        <p:grpSpPr>
          <a:xfrm>
            <a:off x="3480554" y="4213741"/>
            <a:ext cx="2329484" cy="2001900"/>
            <a:chOff x="0" y="0"/>
            <a:chExt cx="812800" cy="6985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37" name="TextBox 37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608132" y="7256400"/>
            <a:ext cx="2329484" cy="2001900"/>
            <a:chOff x="0" y="0"/>
            <a:chExt cx="812800" cy="6985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0" name="TextBox 40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028700" y="4432565"/>
            <a:ext cx="5360770" cy="4606912"/>
            <a:chOff x="0" y="0"/>
            <a:chExt cx="812800" cy="6985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6"/>
              <a:stretch>
                <a:fillRect l="-67268" r="-31431"/>
              </a:stretch>
            </a:blipFill>
          </p:spPr>
        </p:sp>
      </p:grpSp>
      <p:sp>
        <p:nvSpPr>
          <p:cNvPr id="43" name="TextBox 43"/>
          <p:cNvSpPr txBox="1"/>
          <p:nvPr/>
        </p:nvSpPr>
        <p:spPr>
          <a:xfrm>
            <a:off x="2114277" y="1860754"/>
            <a:ext cx="4947724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14"/>
              </a:lnSpc>
            </a:pPr>
            <a:r>
              <a:rPr lang="en-US" sz="6499" dirty="0">
                <a:solidFill>
                  <a:srgbClr val="63F1F9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Future Work :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866377" y="2294721"/>
            <a:ext cx="10254708" cy="496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 Potential Improvements: </a:t>
            </a:r>
          </a:p>
          <a:p>
            <a:endParaRPr lang="en-US" sz="3600" b="1" dirty="0">
              <a:solidFill>
                <a:schemeClr val="bg1"/>
              </a:solidFill>
            </a:endParaRPr>
          </a:p>
          <a:p>
            <a:endParaRPr lang="en-US" sz="36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 Additional features (e.g., password strength meter)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 Multi-language support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 Mobile app version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chemeClr val="bg1"/>
                </a:solidFill>
              </a:rPr>
              <a:t> Clipboard copy functionality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924">
                <a:alpha val="100000"/>
              </a:srgbClr>
            </a:gs>
            <a:gs pos="100000">
              <a:srgbClr val="05041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7857396" y="8851031"/>
            <a:ext cx="263689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12</a:t>
            </a:r>
          </a:p>
        </p:txBody>
      </p:sp>
      <p:sp>
        <p:nvSpPr>
          <p:cNvPr id="17" name="Freeform 17"/>
          <p:cNvSpPr/>
          <p:nvPr/>
        </p:nvSpPr>
        <p:spPr>
          <a:xfrm>
            <a:off x="552392" y="453924"/>
            <a:ext cx="358281" cy="363569"/>
          </a:xfrm>
          <a:custGeom>
            <a:avLst/>
            <a:gdLst/>
            <a:ahLst/>
            <a:cxnLst/>
            <a:rect l="l" t="t" r="r" b="b"/>
            <a:pathLst>
              <a:path w="358281" h="363569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79594" y="546065"/>
            <a:ext cx="103876" cy="140719"/>
          </a:xfrm>
          <a:custGeom>
            <a:avLst/>
            <a:gdLst/>
            <a:ahLst/>
            <a:cxnLst/>
            <a:rect l="l" t="t" r="r" b="b"/>
            <a:pathLst>
              <a:path w="103876" h="140719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3480555" y="4251841"/>
            <a:ext cx="2329484" cy="2001900"/>
            <a:chOff x="0" y="0"/>
            <a:chExt cx="812800" cy="6985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608133" y="7294500"/>
            <a:ext cx="2329484" cy="2001900"/>
            <a:chOff x="0" y="0"/>
            <a:chExt cx="812800" cy="6985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28701" y="4470665"/>
            <a:ext cx="5360770" cy="4606912"/>
            <a:chOff x="0" y="0"/>
            <a:chExt cx="812800" cy="6985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6"/>
              <a:stretch>
                <a:fillRect l="-18612" r="-18612"/>
              </a:stretch>
            </a:blipFill>
          </p:spPr>
        </p:sp>
      </p:grpSp>
      <p:sp>
        <p:nvSpPr>
          <p:cNvPr id="43" name="TextBox 43"/>
          <p:cNvSpPr txBox="1"/>
          <p:nvPr/>
        </p:nvSpPr>
        <p:spPr>
          <a:xfrm>
            <a:off x="2095323" y="2234446"/>
            <a:ext cx="4947724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14"/>
              </a:lnSpc>
            </a:pPr>
            <a:r>
              <a:rPr lang="en-US" sz="6499" dirty="0">
                <a:solidFill>
                  <a:srgbClr val="63F1F9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Conclusion: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8314111" y="2172876"/>
            <a:ext cx="8327703" cy="5238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 Summary: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6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 A password generator is a tool that creates strong, random passwords to enhance security. It ensures passwords are complex and unique, reducing the risk of unauthorized access to accounts</a:t>
            </a:r>
          </a:p>
        </p:txBody>
      </p:sp>
    </p:spTree>
    <p:extLst>
      <p:ext uri="{BB962C8B-B14F-4D97-AF65-F5344CB8AC3E}">
        <p14:creationId xmlns:p14="http://schemas.microsoft.com/office/powerpoint/2010/main" val="2404139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924">
                <a:alpha val="100000"/>
              </a:srgbClr>
            </a:gs>
            <a:gs pos="100000">
              <a:srgbClr val="05041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7857396" y="8851031"/>
            <a:ext cx="263689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13</a:t>
            </a:r>
          </a:p>
        </p:txBody>
      </p:sp>
      <p:sp>
        <p:nvSpPr>
          <p:cNvPr id="17" name="Freeform 17"/>
          <p:cNvSpPr/>
          <p:nvPr/>
        </p:nvSpPr>
        <p:spPr>
          <a:xfrm>
            <a:off x="552392" y="453924"/>
            <a:ext cx="358281" cy="363569"/>
          </a:xfrm>
          <a:custGeom>
            <a:avLst/>
            <a:gdLst/>
            <a:ahLst/>
            <a:cxnLst/>
            <a:rect l="l" t="t" r="r" b="b"/>
            <a:pathLst>
              <a:path w="358281" h="363569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79594" y="546065"/>
            <a:ext cx="103876" cy="140719"/>
          </a:xfrm>
          <a:custGeom>
            <a:avLst/>
            <a:gdLst/>
            <a:ahLst/>
            <a:cxnLst/>
            <a:rect l="l" t="t" r="r" b="b"/>
            <a:pathLst>
              <a:path w="103876" h="140719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570709" y="2565941"/>
            <a:ext cx="13146582" cy="4128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81"/>
              </a:lnSpc>
              <a:spcBef>
                <a:spcPct val="0"/>
              </a:spcBef>
            </a:pPr>
            <a:r>
              <a:rPr lang="en-US" sz="23987">
                <a:solidFill>
                  <a:srgbClr val="63F1F9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924">
                <a:alpha val="100000"/>
              </a:srgbClr>
            </a:gs>
            <a:gs pos="100000">
              <a:srgbClr val="05041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7857396" y="8851031"/>
            <a:ext cx="263689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17" name="Freeform 17"/>
          <p:cNvSpPr/>
          <p:nvPr/>
        </p:nvSpPr>
        <p:spPr>
          <a:xfrm>
            <a:off x="552392" y="453924"/>
            <a:ext cx="358281" cy="363569"/>
          </a:xfrm>
          <a:custGeom>
            <a:avLst/>
            <a:gdLst/>
            <a:ahLst/>
            <a:cxnLst/>
            <a:rect l="l" t="t" r="r" b="b"/>
            <a:pathLst>
              <a:path w="358281" h="363569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79594" y="546065"/>
            <a:ext cx="103876" cy="140719"/>
          </a:xfrm>
          <a:custGeom>
            <a:avLst/>
            <a:gdLst/>
            <a:ahLst/>
            <a:cxnLst/>
            <a:rect l="l" t="t" r="r" b="b"/>
            <a:pathLst>
              <a:path w="103876" h="140719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5" name="TextBox 45"/>
          <p:cNvSpPr txBox="1"/>
          <p:nvPr/>
        </p:nvSpPr>
        <p:spPr>
          <a:xfrm>
            <a:off x="5715000" y="7200900"/>
            <a:ext cx="7235160" cy="3247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4000" dirty="0">
                <a:solidFill>
                  <a:srgbClr val="63F1F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Prof. </a:t>
            </a:r>
            <a:r>
              <a:rPr lang="en-US" sz="4000" dirty="0" err="1">
                <a:solidFill>
                  <a:srgbClr val="63F1F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Kumarjit</a:t>
            </a:r>
            <a:r>
              <a:rPr lang="en-US" sz="4000" dirty="0">
                <a:solidFill>
                  <a:srgbClr val="63F1F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Mondal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840269" y="741870"/>
            <a:ext cx="4947724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14"/>
              </a:lnSpc>
            </a:pPr>
            <a:r>
              <a:rPr lang="en-US" sz="6499" dirty="0">
                <a:solidFill>
                  <a:srgbClr val="63F1F9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OUR Guide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40DC735-580B-6039-C0D4-7971DA4ECEE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708" t="10534" r="9518" b="35066"/>
          <a:stretch/>
        </p:blipFill>
        <p:spPr>
          <a:xfrm>
            <a:off x="6477000" y="2770393"/>
            <a:ext cx="5674262" cy="3886200"/>
          </a:xfrm>
          <a:prstGeom prst="ellipse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C4F2ECC-66B3-67B3-2A17-C60C7138FB30}"/>
              </a:ext>
            </a:extLst>
          </p:cNvPr>
          <p:cNvSpPr txBox="1"/>
          <p:nvPr/>
        </p:nvSpPr>
        <p:spPr>
          <a:xfrm>
            <a:off x="6840269" y="7751149"/>
            <a:ext cx="533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MCA, MBA, MMD (Master in Multimedia Dev.), Assistant Professor &amp; HOD of Computer Science Department in Shree Agrasain College</a:t>
            </a:r>
          </a:p>
          <a:p>
            <a:endParaRPr lang="en-I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924">
                <a:alpha val="100000"/>
              </a:srgbClr>
            </a:gs>
            <a:gs pos="100000">
              <a:srgbClr val="05041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7857396" y="8851031"/>
            <a:ext cx="263689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17" name="Freeform 17"/>
          <p:cNvSpPr/>
          <p:nvPr/>
        </p:nvSpPr>
        <p:spPr>
          <a:xfrm>
            <a:off x="552392" y="453924"/>
            <a:ext cx="358281" cy="363569"/>
          </a:xfrm>
          <a:custGeom>
            <a:avLst/>
            <a:gdLst/>
            <a:ahLst/>
            <a:cxnLst/>
            <a:rect l="l" t="t" r="r" b="b"/>
            <a:pathLst>
              <a:path w="358281" h="363569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79594" y="546065"/>
            <a:ext cx="103876" cy="140719"/>
          </a:xfrm>
          <a:custGeom>
            <a:avLst/>
            <a:gdLst/>
            <a:ahLst/>
            <a:cxnLst/>
            <a:rect l="l" t="t" r="r" b="b"/>
            <a:pathLst>
              <a:path w="103876" h="140719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7" name="TextBox 47"/>
          <p:cNvSpPr txBox="1"/>
          <p:nvPr/>
        </p:nvSpPr>
        <p:spPr>
          <a:xfrm>
            <a:off x="10758408" y="7473189"/>
            <a:ext cx="2735520" cy="258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63F1F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Soumita</a:t>
            </a:r>
            <a:r>
              <a:rPr lang="en-US" sz="2000" dirty="0">
                <a:solidFill>
                  <a:srgbClr val="63F1F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000" dirty="0" err="1">
                <a:solidFill>
                  <a:srgbClr val="63F1F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Bhattachyra</a:t>
            </a:r>
            <a:endParaRPr lang="en-US" sz="2000" dirty="0">
              <a:solidFill>
                <a:srgbClr val="63F1F9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6670138" y="857081"/>
            <a:ext cx="4947724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14"/>
              </a:lnSpc>
            </a:pPr>
            <a:r>
              <a:rPr lang="en-US" sz="6499" dirty="0">
                <a:solidFill>
                  <a:srgbClr val="63F1F9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OUR TEAM</a:t>
            </a:r>
          </a:p>
        </p:txBody>
      </p:sp>
      <p:pic>
        <p:nvPicPr>
          <p:cNvPr id="1026" name="Picture 2" descr="No photo description available.">
            <a:extLst>
              <a:ext uri="{FF2B5EF4-FFF2-40B4-BE49-F238E27FC236}">
                <a16:creationId xmlns:a16="http://schemas.microsoft.com/office/drawing/2014/main" id="{B8F85002-4681-A217-7A34-E04ED09159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81" t="17259" r="23293" b="32993"/>
          <a:stretch/>
        </p:blipFill>
        <p:spPr bwMode="auto">
          <a:xfrm>
            <a:off x="4322668" y="2454479"/>
            <a:ext cx="3678333" cy="449168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19">
            <a:extLst>
              <a:ext uri="{FF2B5EF4-FFF2-40B4-BE49-F238E27FC236}">
                <a16:creationId xmlns:a16="http://schemas.microsoft.com/office/drawing/2014/main" id="{6F0FC28C-D73A-1AF9-B1D4-0F52648B7C61}"/>
              </a:ext>
            </a:extLst>
          </p:cNvPr>
          <p:cNvSpPr txBox="1"/>
          <p:nvPr/>
        </p:nvSpPr>
        <p:spPr>
          <a:xfrm>
            <a:off x="4794074" y="7473190"/>
            <a:ext cx="2735520" cy="258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2000" dirty="0">
                <a:solidFill>
                  <a:srgbClr val="63F1F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Himangshu Rana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ADD33615-46F6-919C-5C9A-9F1129E173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808" y="2357379"/>
            <a:ext cx="3490524" cy="455658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92444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924">
                <a:alpha val="100000"/>
              </a:srgbClr>
            </a:gs>
            <a:gs pos="100000">
              <a:srgbClr val="05041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52392" y="453924"/>
            <a:ext cx="358281" cy="363569"/>
          </a:xfrm>
          <a:custGeom>
            <a:avLst/>
            <a:gdLst/>
            <a:ahLst/>
            <a:cxnLst/>
            <a:rect l="l" t="t" r="r" b="b"/>
            <a:pathLst>
              <a:path w="358281" h="363569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79594" y="546065"/>
            <a:ext cx="103876" cy="140719"/>
          </a:xfrm>
          <a:custGeom>
            <a:avLst/>
            <a:gdLst/>
            <a:ahLst/>
            <a:cxnLst/>
            <a:rect l="l" t="t" r="r" b="b"/>
            <a:pathLst>
              <a:path w="103876" h="140719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3170040" y="2388184"/>
            <a:ext cx="6412371" cy="5510631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1914666" y="1886950"/>
            <a:ext cx="11058666" cy="6513099"/>
            <a:chOff x="0" y="0"/>
            <a:chExt cx="1185991" cy="6985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85991" cy="698500"/>
            </a:xfrm>
            <a:custGeom>
              <a:avLst/>
              <a:gdLst/>
              <a:ahLst/>
              <a:cxnLst/>
              <a:rect l="l" t="t" r="r" b="b"/>
              <a:pathLst>
                <a:path w="1185991" h="698500">
                  <a:moveTo>
                    <a:pt x="1185991" y="349250"/>
                  </a:moveTo>
                  <a:lnTo>
                    <a:pt x="98279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982791" y="0"/>
                  </a:lnTo>
                  <a:lnTo>
                    <a:pt x="1185991" y="349250"/>
                  </a:lnTo>
                  <a:close/>
                </a:path>
              </a:pathLst>
            </a:custGeom>
            <a:blipFill>
              <a:blip r:embed="rId6"/>
              <a:stretch>
                <a:fillRect r="-4703"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17857396" y="8851031"/>
            <a:ext cx="263689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045740" y="2087604"/>
            <a:ext cx="4569056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14"/>
              </a:lnSpc>
            </a:pPr>
            <a:r>
              <a:rPr lang="en-US" sz="6499" dirty="0">
                <a:solidFill>
                  <a:srgbClr val="63F1F9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Introduction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450130" y="4287794"/>
            <a:ext cx="6412370" cy="49924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4000" b="1" dirty="0">
                <a:solidFill>
                  <a:schemeClr val="bg1"/>
                </a:solidFill>
              </a:rPr>
              <a:t>Overview:</a:t>
            </a:r>
          </a:p>
          <a:p>
            <a:pPr>
              <a:lnSpc>
                <a:spcPct val="150000"/>
              </a:lnSpc>
            </a:pPr>
            <a:endParaRPr lang="en-US" sz="36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 Purpose of the project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 Importance of strong passwords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 Brief mention of how the password generator works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924">
                <a:alpha val="100000"/>
              </a:srgbClr>
            </a:gs>
            <a:gs pos="100000">
              <a:srgbClr val="05041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52392" y="453924"/>
            <a:ext cx="358281" cy="363569"/>
          </a:xfrm>
          <a:custGeom>
            <a:avLst/>
            <a:gdLst/>
            <a:ahLst/>
            <a:cxnLst/>
            <a:rect l="l" t="t" r="r" b="b"/>
            <a:pathLst>
              <a:path w="358281" h="363569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79594" y="546065"/>
            <a:ext cx="103876" cy="140719"/>
          </a:xfrm>
          <a:custGeom>
            <a:avLst/>
            <a:gdLst/>
            <a:ahLst/>
            <a:cxnLst/>
            <a:rect l="l" t="t" r="r" b="b"/>
            <a:pathLst>
              <a:path w="103876" h="140719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2576341" y="1801985"/>
            <a:ext cx="3086100" cy="2652117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095757" y="5832898"/>
            <a:ext cx="3086100" cy="2652117"/>
            <a:chOff x="0" y="0"/>
            <a:chExt cx="812800" cy="6985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328126" y="2091882"/>
            <a:ext cx="7101947" cy="6103235"/>
            <a:chOff x="0" y="0"/>
            <a:chExt cx="812800" cy="6985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6"/>
              <a:stretch>
                <a:fillRect l="-28274" r="-712"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17857396" y="8851031"/>
            <a:ext cx="263689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64483" y="1801985"/>
            <a:ext cx="5470273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14"/>
              </a:lnSpc>
            </a:pPr>
            <a:r>
              <a:rPr lang="en-US" sz="6499" dirty="0">
                <a:solidFill>
                  <a:srgbClr val="63F1F9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Problem Statement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28600" y="4323393"/>
            <a:ext cx="7942040" cy="3114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3600" dirty="0">
                <a:solidFill>
                  <a:srgbClr val="63F1F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Need for  Strong Passwords: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-193803" y="4454102"/>
            <a:ext cx="7731171" cy="3238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Increasing cyber threats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Common password vulnerabilities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Statistics on password breaches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924">
                <a:alpha val="100000"/>
              </a:srgbClr>
            </a:gs>
            <a:gs pos="100000">
              <a:srgbClr val="05041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7857396" y="8851031"/>
            <a:ext cx="263689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sp>
        <p:nvSpPr>
          <p:cNvPr id="17" name="Freeform 17"/>
          <p:cNvSpPr/>
          <p:nvPr/>
        </p:nvSpPr>
        <p:spPr>
          <a:xfrm>
            <a:off x="552392" y="453924"/>
            <a:ext cx="358281" cy="363569"/>
          </a:xfrm>
          <a:custGeom>
            <a:avLst/>
            <a:gdLst/>
            <a:ahLst/>
            <a:cxnLst/>
            <a:rect l="l" t="t" r="r" b="b"/>
            <a:pathLst>
              <a:path w="358281" h="363569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79594" y="546065"/>
            <a:ext cx="103876" cy="140719"/>
          </a:xfrm>
          <a:custGeom>
            <a:avLst/>
            <a:gdLst/>
            <a:ahLst/>
            <a:cxnLst/>
            <a:rect l="l" t="t" r="r" b="b"/>
            <a:pathLst>
              <a:path w="103876" h="140719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2600863" y="6007827"/>
            <a:ext cx="4243184" cy="3646486"/>
            <a:chOff x="0" y="0"/>
            <a:chExt cx="812800" cy="6985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43953" y="6007827"/>
            <a:ext cx="4243184" cy="3646486"/>
            <a:chOff x="0" y="0"/>
            <a:chExt cx="812800" cy="6985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876051" y="5375140"/>
            <a:ext cx="14535897" cy="4911860"/>
            <a:chOff x="0" y="0"/>
            <a:chExt cx="2067104" cy="6985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067104" cy="698500"/>
            </a:xfrm>
            <a:custGeom>
              <a:avLst/>
              <a:gdLst/>
              <a:ahLst/>
              <a:cxnLst/>
              <a:rect l="l" t="t" r="r" b="b"/>
              <a:pathLst>
                <a:path w="2067104" h="698500">
                  <a:moveTo>
                    <a:pt x="2067104" y="349250"/>
                  </a:moveTo>
                  <a:lnTo>
                    <a:pt x="1863904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63904" y="0"/>
                  </a:lnTo>
                  <a:lnTo>
                    <a:pt x="2067104" y="349250"/>
                  </a:lnTo>
                  <a:close/>
                </a:path>
              </a:pathLst>
            </a:custGeom>
            <a:blipFill>
              <a:blip r:embed="rId6"/>
              <a:stretch>
                <a:fillRect t="-30648" b="-35814"/>
              </a:stretch>
            </a:blipFill>
          </p:spPr>
        </p:sp>
      </p:grpSp>
      <p:sp>
        <p:nvSpPr>
          <p:cNvPr id="27" name="TextBox 27"/>
          <p:cNvSpPr txBox="1"/>
          <p:nvPr/>
        </p:nvSpPr>
        <p:spPr>
          <a:xfrm>
            <a:off x="1892616" y="1562100"/>
            <a:ext cx="4569056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14"/>
              </a:lnSpc>
            </a:pPr>
            <a:r>
              <a:rPr lang="en-US" sz="6499" dirty="0">
                <a:solidFill>
                  <a:srgbClr val="63F1F9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Objectives :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564467" y="911915"/>
            <a:ext cx="11710281" cy="38536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 Project Goals: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6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 Generate strong, random passwords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 Ensure passwords meet security standards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 Provide user-friendly interface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924">
                <a:alpha val="100000"/>
              </a:srgbClr>
            </a:gs>
            <a:gs pos="100000">
              <a:srgbClr val="05041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7857396" y="8851031"/>
            <a:ext cx="263689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</p:txBody>
      </p:sp>
      <p:sp>
        <p:nvSpPr>
          <p:cNvPr id="17" name="Freeform 17"/>
          <p:cNvSpPr/>
          <p:nvPr/>
        </p:nvSpPr>
        <p:spPr>
          <a:xfrm>
            <a:off x="552392" y="453924"/>
            <a:ext cx="358281" cy="363569"/>
          </a:xfrm>
          <a:custGeom>
            <a:avLst/>
            <a:gdLst/>
            <a:ahLst/>
            <a:cxnLst/>
            <a:rect l="l" t="t" r="r" b="b"/>
            <a:pathLst>
              <a:path w="358281" h="363569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79594" y="546065"/>
            <a:ext cx="103876" cy="140719"/>
          </a:xfrm>
          <a:custGeom>
            <a:avLst/>
            <a:gdLst/>
            <a:ahLst/>
            <a:cxnLst/>
            <a:rect l="l" t="t" r="r" b="b"/>
            <a:pathLst>
              <a:path w="103876" h="140719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3821288" y="1677854"/>
            <a:ext cx="2133829" cy="1833759"/>
            <a:chOff x="0" y="0"/>
            <a:chExt cx="812800" cy="6985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106133" y="4464956"/>
            <a:ext cx="2133829" cy="1833759"/>
            <a:chOff x="0" y="0"/>
            <a:chExt cx="812800" cy="6985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575367" y="1878298"/>
            <a:ext cx="4910514" cy="4219973"/>
            <a:chOff x="0" y="0"/>
            <a:chExt cx="812800" cy="6985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6"/>
              <a:stretch>
                <a:fillRect r="-28986"/>
              </a:stretch>
            </a:blipFill>
          </p:spPr>
        </p:sp>
      </p:grpSp>
      <p:grpSp>
        <p:nvGrpSpPr>
          <p:cNvPr id="27" name="Group 27"/>
          <p:cNvGrpSpPr/>
          <p:nvPr/>
        </p:nvGrpSpPr>
        <p:grpSpPr>
          <a:xfrm>
            <a:off x="7746875" y="3988285"/>
            <a:ext cx="2133829" cy="1833759"/>
            <a:chOff x="0" y="0"/>
            <a:chExt cx="812800" cy="6985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9" name="TextBox 2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6031720" y="6775387"/>
            <a:ext cx="2133829" cy="1833759"/>
            <a:chOff x="0" y="0"/>
            <a:chExt cx="812800" cy="6985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32" name="TextBox 3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5500954" y="4188729"/>
            <a:ext cx="4910514" cy="4219973"/>
            <a:chOff x="0" y="0"/>
            <a:chExt cx="812800" cy="6985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7"/>
              <a:stretch>
                <a:fillRect l="-3321" r="-102516"/>
              </a:stretch>
            </a:blipFill>
          </p:spPr>
        </p:sp>
      </p:grpSp>
      <p:sp>
        <p:nvSpPr>
          <p:cNvPr id="35" name="TextBox 35"/>
          <p:cNvSpPr txBox="1"/>
          <p:nvPr/>
        </p:nvSpPr>
        <p:spPr>
          <a:xfrm>
            <a:off x="11685712" y="2544722"/>
            <a:ext cx="4910513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14"/>
              </a:lnSpc>
            </a:pPr>
            <a:r>
              <a:rPr lang="en-US" sz="6499" dirty="0">
                <a:solidFill>
                  <a:srgbClr val="63F1F9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Methodology: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672461" y="4697944"/>
            <a:ext cx="6018022" cy="2893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  </a:t>
            </a:r>
            <a:r>
              <a:rPr lang="en-US" sz="4000" b="1" dirty="0">
                <a:solidFill>
                  <a:schemeClr val="bg1"/>
                </a:solidFill>
              </a:rPr>
              <a:t>Development Approach:</a:t>
            </a:r>
          </a:p>
          <a:p>
            <a:endParaRPr lang="en-US" sz="40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 HTML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 CSS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 JAVA SCRIPT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924">
                <a:alpha val="100000"/>
              </a:srgbClr>
            </a:gs>
            <a:gs pos="100000">
              <a:srgbClr val="05041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7857396" y="8851031"/>
            <a:ext cx="263689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08</a:t>
            </a:r>
          </a:p>
        </p:txBody>
      </p:sp>
      <p:sp>
        <p:nvSpPr>
          <p:cNvPr id="17" name="Freeform 17"/>
          <p:cNvSpPr/>
          <p:nvPr/>
        </p:nvSpPr>
        <p:spPr>
          <a:xfrm>
            <a:off x="552392" y="453924"/>
            <a:ext cx="358281" cy="363569"/>
          </a:xfrm>
          <a:custGeom>
            <a:avLst/>
            <a:gdLst/>
            <a:ahLst/>
            <a:cxnLst/>
            <a:rect l="l" t="t" r="r" b="b"/>
            <a:pathLst>
              <a:path w="358281" h="363569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79594" y="546065"/>
            <a:ext cx="103876" cy="140719"/>
          </a:xfrm>
          <a:custGeom>
            <a:avLst/>
            <a:gdLst/>
            <a:ahLst/>
            <a:cxnLst/>
            <a:rect l="l" t="t" r="r" b="b"/>
            <a:pathLst>
              <a:path w="103876" h="140719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6688743" y="355828"/>
            <a:ext cx="4910513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14"/>
              </a:lnSpc>
            </a:pPr>
            <a:r>
              <a:rPr lang="en-US" sz="6499" dirty="0">
                <a:solidFill>
                  <a:srgbClr val="63F1F9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User Interface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C7E579-CEE1-8DF3-0C10-79C7FECFB3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2019300"/>
            <a:ext cx="11831701" cy="765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477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924">
                <a:alpha val="100000"/>
              </a:srgbClr>
            </a:gs>
            <a:gs pos="100000">
              <a:srgbClr val="050417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7690482" y="8660782"/>
            <a:ext cx="597518" cy="59751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7857396" y="8851031"/>
            <a:ext cx="263689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09</a:t>
            </a:r>
          </a:p>
        </p:txBody>
      </p:sp>
      <p:sp>
        <p:nvSpPr>
          <p:cNvPr id="17" name="Freeform 17"/>
          <p:cNvSpPr/>
          <p:nvPr/>
        </p:nvSpPr>
        <p:spPr>
          <a:xfrm>
            <a:off x="552392" y="453924"/>
            <a:ext cx="358281" cy="363569"/>
          </a:xfrm>
          <a:custGeom>
            <a:avLst/>
            <a:gdLst/>
            <a:ahLst/>
            <a:cxnLst/>
            <a:rect l="l" t="t" r="r" b="b"/>
            <a:pathLst>
              <a:path w="358281" h="363569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79594" y="546065"/>
            <a:ext cx="103876" cy="140719"/>
          </a:xfrm>
          <a:custGeom>
            <a:avLst/>
            <a:gdLst/>
            <a:ahLst/>
            <a:cxnLst/>
            <a:rect l="l" t="t" r="r" b="b"/>
            <a:pathLst>
              <a:path w="103876" h="140719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8354486" y="2091882"/>
            <a:ext cx="7101947" cy="6103235"/>
            <a:chOff x="0" y="0"/>
            <a:chExt cx="812800" cy="6985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6"/>
              <a:stretch>
                <a:fillRect l="-19852" r="-9134"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13653565" y="3594161"/>
            <a:ext cx="3605735" cy="3098679"/>
            <a:chOff x="0" y="0"/>
            <a:chExt cx="812800" cy="6985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904416" y="3809736"/>
            <a:ext cx="3104032" cy="2667527"/>
            <a:chOff x="0" y="0"/>
            <a:chExt cx="812800" cy="6985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7"/>
              <a:stretch>
                <a:fillRect l="-18750" r="-18750"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1116682" y="2200793"/>
            <a:ext cx="4206578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14"/>
              </a:lnSpc>
            </a:pPr>
            <a:r>
              <a:rPr lang="en-US" sz="6499" dirty="0">
                <a:solidFill>
                  <a:srgbClr val="63F1F9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Features :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83470" y="4229100"/>
            <a:ext cx="5999227" cy="3576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Key Features:</a:t>
            </a:r>
          </a:p>
          <a:p>
            <a:endParaRPr lang="en-US" sz="36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 Length customization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 Inclusion of special characters, numbers, and letters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231</Words>
  <Application>Microsoft Office PowerPoint</Application>
  <PresentationFormat>Custom</PresentationFormat>
  <Paragraphs>68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Bebas Neue Cyrillic</vt:lpstr>
      <vt:lpstr>Arial</vt:lpstr>
      <vt:lpstr>Calibri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password generator for college project</dc:title>
  <dc:creator>Himangshu Rana</dc:creator>
  <cp:lastModifiedBy>Himangshu Rana</cp:lastModifiedBy>
  <cp:revision>2</cp:revision>
  <dcterms:created xsi:type="dcterms:W3CDTF">2006-08-16T00:00:00Z</dcterms:created>
  <dcterms:modified xsi:type="dcterms:W3CDTF">2024-07-29T19:45:05Z</dcterms:modified>
  <dc:identifier>DAGMWpsdcYQ</dc:identifier>
</cp:coreProperties>
</file>